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Bricolage Grotesque" panose="020B0604020202020204" charset="0"/>
      <p:regular r:id="rId18"/>
    </p:embeddedFont>
    <p:embeddedFont>
      <p:font typeface="Bricolage Grotesque Bold" panose="020B0604020202020204" charset="0"/>
      <p:regular r:id="rId19"/>
    </p:embeddedFont>
    <p:embeddedFont>
      <p:font typeface="Lato" panose="020F0502020204030204" pitchFamily="34" charset="0"/>
      <p:regular r:id="rId20"/>
    </p:embeddedFont>
    <p:embeddedFont>
      <p:font typeface="Lato 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874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DXOEf8jkhXe/?utm_source=ig_web_copy_link&amp;igsh=NTc4MTIwNjQ2YQ==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DTAmtgOjObA/?utm_source=ig_web_copy_link&amp;igsh=MzRlODBiNWFlZA==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instagram.com/reel/DLr4i1mMmpY/?utm_source=ig_web_copy_link&amp;igsh=NTc4MTIwNjQ2YQ==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instagram.com/reel/DVDTV5pjDJR/?utm_source=ig_web_copy_link&amp;igsh=NTc4MTIwNjQ2YQ==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reel/DBYEUVOvW5L/?utm_source=ig_web_copy_link&amp;igsh=MzRlODBiNWFlZA==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88414" y="-1714500"/>
            <a:ext cx="21083878" cy="13716000"/>
          </a:xfrm>
          <a:custGeom>
            <a:avLst/>
            <a:gdLst/>
            <a:ahLst/>
            <a:cxnLst/>
            <a:rect l="l" t="t" r="r" b="b"/>
            <a:pathLst>
              <a:path w="21083878" h="13716000">
                <a:moveTo>
                  <a:pt x="0" y="0"/>
                </a:moveTo>
                <a:lnTo>
                  <a:pt x="21083878" y="0"/>
                </a:lnTo>
                <a:lnTo>
                  <a:pt x="21083878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644" b="-764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197569" y="2675501"/>
            <a:ext cx="6494735" cy="2467999"/>
          </a:xfrm>
          <a:custGeom>
            <a:avLst/>
            <a:gdLst/>
            <a:ahLst/>
            <a:cxnLst/>
            <a:rect l="l" t="t" r="r" b="b"/>
            <a:pathLst>
              <a:path w="6494735" h="2467999">
                <a:moveTo>
                  <a:pt x="0" y="0"/>
                </a:moveTo>
                <a:lnTo>
                  <a:pt x="6494735" y="0"/>
                </a:lnTo>
                <a:lnTo>
                  <a:pt x="6494735" y="2467999"/>
                </a:lnTo>
                <a:lnTo>
                  <a:pt x="0" y="2467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023205" y="6416408"/>
            <a:ext cx="484346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Centurion Lounge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218245" y="7140308"/>
            <a:ext cx="4453384" cy="349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T1 Delhi · Influencer Content Approach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714500"/>
            <a:ext cx="18288000" cy="13716000"/>
          </a:xfrm>
          <a:custGeom>
            <a:avLst/>
            <a:gdLst/>
            <a:ahLst/>
            <a:cxnLst/>
            <a:rect l="l" t="t" r="r" b="b"/>
            <a:pathLst>
              <a:path w="18288000" h="13716000">
                <a:moveTo>
                  <a:pt x="0" y="0"/>
                </a:moveTo>
                <a:lnTo>
                  <a:pt x="18288000" y="0"/>
                </a:lnTo>
                <a:lnTo>
                  <a:pt x="18288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2822323"/>
            <a:ext cx="15811500" cy="59104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22"/>
              </a:lnSpc>
              <a:spcBef>
                <a:spcPct val="0"/>
              </a:spcBef>
            </a:pPr>
            <a:r>
              <a:rPr lang="en-US" sz="3230" b="1" dirty="0">
                <a:solidFill>
                  <a:srgbClr val="D9D9D9"/>
                </a:solidFill>
                <a:latin typeface="Lato Bold"/>
                <a:ea typeface="Lato Bold"/>
                <a:cs typeface="Lato Bold"/>
                <a:sym typeface="Lato Bold"/>
              </a:rPr>
              <a:t>Suggestive Video Flow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Shivesh walks through Terminal 1 departures, capturing a light, cheerful travel moment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Enters the American Express Centurion Lounge T1 Delhi reception area — warm, inviting entry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Moves toward the lounge café / dining section (dessert display, marble counters, warm lighting)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Selects a dessert / plated item — subtle, aesthetic food shot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Sits at a marble dining table — clean, minimal setup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Takes a bite, relaxed and content — indulgent yet refined moment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Coffee placed beside — soft, lifestyle pairing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Ends with a satisfied, effortless pre-boarding pause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061683" y="942975"/>
            <a:ext cx="5457006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Founder on the Move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161057" y="1120479"/>
            <a:ext cx="4490993" cy="4709235"/>
            <a:chOff x="0" y="0"/>
            <a:chExt cx="436386" cy="4575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6386" cy="457592"/>
            </a:xfrm>
            <a:custGeom>
              <a:avLst/>
              <a:gdLst/>
              <a:ahLst/>
              <a:cxnLst/>
              <a:rect l="l" t="t" r="r" b="b"/>
              <a:pathLst>
                <a:path w="436386" h="457592">
                  <a:moveTo>
                    <a:pt x="0" y="0"/>
                  </a:moveTo>
                  <a:lnTo>
                    <a:pt x="436386" y="0"/>
                  </a:lnTo>
                  <a:lnTo>
                    <a:pt x="436386" y="457592"/>
                  </a:lnTo>
                  <a:lnTo>
                    <a:pt x="0" y="457592"/>
                  </a:lnTo>
                  <a:close/>
                </a:path>
              </a:pathLst>
            </a:custGeom>
            <a:gradFill rotWithShape="1">
              <a:gsLst>
                <a:gs pos="0">
                  <a:srgbClr val="8B806F">
                    <a:alpha val="100000"/>
                  </a:srgbClr>
                </a:gs>
                <a:gs pos="25000">
                  <a:srgbClr val="E8DECC">
                    <a:alpha val="100000"/>
                  </a:srgbClr>
                </a:gs>
                <a:gs pos="50000">
                  <a:srgbClr val="8B806F">
                    <a:alpha val="100000"/>
                  </a:srgbClr>
                </a:gs>
                <a:gs pos="75000">
                  <a:srgbClr val="B3AE9A">
                    <a:alpha val="100000"/>
                  </a:srgbClr>
                </a:gs>
                <a:gs pos="100000">
                  <a:srgbClr val="8D8C88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36386" cy="505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5431329" y="2619710"/>
            <a:ext cx="4232360" cy="6420008"/>
          </a:xfrm>
          <a:custGeom>
            <a:avLst/>
            <a:gdLst/>
            <a:ahLst/>
            <a:cxnLst/>
            <a:rect l="l" t="t" r="r" b="b"/>
            <a:pathLst>
              <a:path w="4232360" h="6420008">
                <a:moveTo>
                  <a:pt x="0" y="0"/>
                </a:moveTo>
                <a:lnTo>
                  <a:pt x="4232360" y="0"/>
                </a:lnTo>
                <a:lnTo>
                  <a:pt x="4232360" y="6420008"/>
                </a:lnTo>
                <a:lnTo>
                  <a:pt x="0" y="64200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40" t="-9568" b="-9568"/>
            </a:stretch>
          </a:blipFill>
        </p:spPr>
      </p:sp>
      <p:sp>
        <p:nvSpPr>
          <p:cNvPr id="6" name="Freeform 6">
            <a:hlinkClick r:id="rId3" tooltip="https://www.instagram.com/reel/DXOEf8jkhXe/?utm_source=ig_web_copy_link&amp;igsh=NTc4MTIwNjQ2YQ=="/>
          </p:cNvPr>
          <p:cNvSpPr/>
          <p:nvPr/>
        </p:nvSpPr>
        <p:spPr>
          <a:xfrm>
            <a:off x="9663689" y="1794960"/>
            <a:ext cx="4687083" cy="5858853"/>
          </a:xfrm>
          <a:custGeom>
            <a:avLst/>
            <a:gdLst/>
            <a:ahLst/>
            <a:cxnLst/>
            <a:rect l="l" t="t" r="r" b="b"/>
            <a:pathLst>
              <a:path w="4687083" h="5858853">
                <a:moveTo>
                  <a:pt x="0" y="0"/>
                </a:moveTo>
                <a:lnTo>
                  <a:pt x="4687082" y="0"/>
                </a:lnTo>
                <a:lnTo>
                  <a:pt x="4687082" y="5858853"/>
                </a:lnTo>
                <a:lnTo>
                  <a:pt x="0" y="585885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39044" y="5441708"/>
            <a:ext cx="6064523" cy="2501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Cinematic Travel Lens</a:t>
            </a:r>
          </a:p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Content: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Quiet, reflective pre-flight moments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Focus on textures, lighting, and ambience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Slowing down before the journey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The softer side of travel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39044" y="1487937"/>
            <a:ext cx="7008465" cy="547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NEHA (BREATHTAKING POSTCARDS)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714500"/>
            <a:ext cx="18288000" cy="13716000"/>
          </a:xfrm>
          <a:custGeom>
            <a:avLst/>
            <a:gdLst/>
            <a:ahLst/>
            <a:cxnLst/>
            <a:rect l="l" t="t" r="r" b="b"/>
            <a:pathLst>
              <a:path w="18288000" h="13716000">
                <a:moveTo>
                  <a:pt x="0" y="0"/>
                </a:moveTo>
                <a:lnTo>
                  <a:pt x="18288000" y="0"/>
                </a:lnTo>
                <a:lnTo>
                  <a:pt x="18288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9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2143264"/>
            <a:ext cx="12620269" cy="6969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22"/>
              </a:lnSpc>
              <a:spcBef>
                <a:spcPct val="0"/>
              </a:spcBef>
            </a:pPr>
            <a:r>
              <a:rPr lang="en-US" sz="323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Suggestive Video Flow-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Neha walks through Terminal 1 departures, capturing a soft, effortless travel moment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Enters the American Express Centurion Lounge T1 Delhi reception area —- calm, premium transition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Moves into the main lounge seating (warm lighting, mirrors, marble tables)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Settles into a private seating pod / lounge chair near a mirror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Takes out her beauty essentials — quick touch-up / skincare or makeup moment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Subtle close-up shots — natural glow, minimal aesthetic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Picks up coffee from the lounge café counter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Ends with a confident, polished pre-boarding moment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578686" y="820654"/>
            <a:ext cx="6375313" cy="7173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02"/>
              </a:lnSpc>
              <a:spcBef>
                <a:spcPct val="0"/>
              </a:spcBef>
            </a:pPr>
            <a:r>
              <a:rPr lang="en-US" sz="443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Softer Side Of Travel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16305" y="1549561"/>
            <a:ext cx="4490993" cy="4709235"/>
            <a:chOff x="0" y="0"/>
            <a:chExt cx="436386" cy="4575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6386" cy="457592"/>
            </a:xfrm>
            <a:custGeom>
              <a:avLst/>
              <a:gdLst/>
              <a:ahLst/>
              <a:cxnLst/>
              <a:rect l="l" t="t" r="r" b="b"/>
              <a:pathLst>
                <a:path w="436386" h="457592">
                  <a:moveTo>
                    <a:pt x="0" y="0"/>
                  </a:moveTo>
                  <a:lnTo>
                    <a:pt x="436386" y="0"/>
                  </a:lnTo>
                  <a:lnTo>
                    <a:pt x="436386" y="457592"/>
                  </a:lnTo>
                  <a:lnTo>
                    <a:pt x="0" y="457592"/>
                  </a:lnTo>
                  <a:close/>
                </a:path>
              </a:pathLst>
            </a:custGeom>
            <a:gradFill rotWithShape="1">
              <a:gsLst>
                <a:gs pos="0">
                  <a:srgbClr val="8B806F">
                    <a:alpha val="100000"/>
                  </a:srgbClr>
                </a:gs>
                <a:gs pos="25000">
                  <a:srgbClr val="E8DECC">
                    <a:alpha val="100000"/>
                  </a:srgbClr>
                </a:gs>
                <a:gs pos="50000">
                  <a:srgbClr val="8B806F">
                    <a:alpha val="100000"/>
                  </a:srgbClr>
                </a:gs>
                <a:gs pos="75000">
                  <a:srgbClr val="B3AE9A">
                    <a:alpha val="100000"/>
                  </a:srgbClr>
                </a:gs>
                <a:gs pos="100000">
                  <a:srgbClr val="8D8C88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36386" cy="505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5309332" y="2745326"/>
            <a:ext cx="3834668" cy="5755599"/>
          </a:xfrm>
          <a:custGeom>
            <a:avLst/>
            <a:gdLst/>
            <a:ahLst/>
            <a:cxnLst/>
            <a:rect l="l" t="t" r="r" b="b"/>
            <a:pathLst>
              <a:path w="3834668" h="5755599">
                <a:moveTo>
                  <a:pt x="0" y="0"/>
                </a:moveTo>
                <a:lnTo>
                  <a:pt x="3834668" y="0"/>
                </a:lnTo>
                <a:lnTo>
                  <a:pt x="3834668" y="5755599"/>
                </a:lnTo>
                <a:lnTo>
                  <a:pt x="0" y="57555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hlinkClick r:id="rId3" tooltip="https://www.instagram.com/reel/DTAmtgOjObA/?utm_source=ig_web_copy_link&amp;igsh=MzRlODBiNWFlZA=="/>
          </p:cNvPr>
          <p:cNvSpPr/>
          <p:nvPr/>
        </p:nvSpPr>
        <p:spPr>
          <a:xfrm>
            <a:off x="9315905" y="1801648"/>
            <a:ext cx="4276280" cy="5345350"/>
          </a:xfrm>
          <a:custGeom>
            <a:avLst/>
            <a:gdLst/>
            <a:ahLst/>
            <a:cxnLst/>
            <a:rect l="l" t="t" r="r" b="b"/>
            <a:pathLst>
              <a:path w="4276280" h="5345350">
                <a:moveTo>
                  <a:pt x="0" y="0"/>
                </a:moveTo>
                <a:lnTo>
                  <a:pt x="4276280" y="0"/>
                </a:lnTo>
                <a:lnTo>
                  <a:pt x="4276280" y="5345350"/>
                </a:lnTo>
                <a:lnTo>
                  <a:pt x="0" y="53453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028700" y="5353729"/>
            <a:ext cx="5831532" cy="2920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Luxury Lifestyle Lens</a:t>
            </a:r>
          </a:p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Content: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Confident, premium travel entry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“This is how I travel” positioning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From chaos to control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Lounge as a lifestyle extension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 dirty="0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Effortless, aspirational airport moments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65664" y="2515114"/>
            <a:ext cx="4143668" cy="5545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MS COCOQUEEN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5664" y="1860559"/>
            <a:ext cx="5235136" cy="683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22"/>
              </a:lnSpc>
              <a:spcBef>
                <a:spcPct val="0"/>
              </a:spcBef>
            </a:pPr>
            <a:r>
              <a:rPr lang="en-US" sz="4230" b="1" dirty="0" err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Sukhneet</a:t>
            </a:r>
            <a:r>
              <a:rPr lang="en-US" sz="423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 Wadhwa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149086" y="1412560"/>
            <a:ext cx="6138914" cy="8185219"/>
          </a:xfrm>
          <a:custGeom>
            <a:avLst/>
            <a:gdLst/>
            <a:ahLst/>
            <a:cxnLst/>
            <a:rect l="l" t="t" r="r" b="b"/>
            <a:pathLst>
              <a:path w="6138914" h="8185219">
                <a:moveTo>
                  <a:pt x="0" y="0"/>
                </a:moveTo>
                <a:lnTo>
                  <a:pt x="6138914" y="0"/>
                </a:lnTo>
                <a:lnTo>
                  <a:pt x="6138914" y="8185219"/>
                </a:lnTo>
                <a:lnTo>
                  <a:pt x="0" y="81852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45882" y="1978697"/>
            <a:ext cx="11191940" cy="6986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59"/>
              </a:lnSpc>
            </a:pPr>
            <a:r>
              <a:rPr lang="en-US" sz="33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Suggestive Video Flow —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Enters the American Express Centurion Lounge T1 Delhi reception — warm lighting, seamless transition into calm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Moves into the main lounge seating zone — marble tables, soft beige interiors, diffused lighting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Walks through distinct spaces — café counter, bar area, and central seating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Pauses at a mirror / reflective surface — subtle outfit and presence moment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Picks up a drink / coffee from the lounge café counter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Settles briefly into a lounge chair / sofa seating zone — relaxed, composed</a:t>
            </a:r>
          </a:p>
          <a:p>
            <a:pPr marL="647700" lvl="1" indent="-323850" algn="just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Ends with a confident, effortless pre-boarding walk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341852" y="222380"/>
            <a:ext cx="4896669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This Is How I Travel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23925"/>
            <a:ext cx="4265191" cy="1749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Usage Rights &amp;</a:t>
            </a:r>
          </a:p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Exclusivity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958989" y="2750225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58989" y="4564453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58989" y="6378681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58989" y="8078609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58989" y="2828297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58989" y="4642525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58989" y="6456753"/>
            <a:ext cx="321059" cy="16599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55"/>
              </a:lnSpc>
              <a:spcBef>
                <a:spcPct val="0"/>
              </a:spcBef>
            </a:pPr>
            <a:r>
              <a:rPr lang="en-US" sz="9682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|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64205" y="3627828"/>
            <a:ext cx="13623138" cy="860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Content ownership remains with each creator; American Express receives a 6-month license to repurpose across owned channels — social, website, CRM.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4205" y="5442056"/>
            <a:ext cx="13623138" cy="860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30-day exclusivity — no competing lounge or premium airport experience content during the campaign period.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4205" y="7256284"/>
            <a:ext cx="13623138" cy="860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Content must go live within agreed shoot window; no archiving or deletion without brand approval for 90 days.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4205" y="9072326"/>
            <a:ext cx="13623138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Final content subject to brand review and approval before publishing.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64205" y="3102592"/>
            <a:ext cx="13623138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CONTENT OWNERSHIP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64205" y="4916820"/>
            <a:ext cx="13623138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EXCLUSIVITY WINDOW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64205" y="6731048"/>
            <a:ext cx="13623138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GO-LIVE REQUIREMENT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64205" y="8545334"/>
            <a:ext cx="13623138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BRAND REVIEW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923925"/>
            <a:ext cx="8115300" cy="1749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Mandatories &amp;</a:t>
            </a:r>
          </a:p>
          <a:p>
            <a:pPr algn="l">
              <a:lnSpc>
                <a:spcPts val="7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Guardrails</a:t>
            </a:r>
          </a:p>
        </p:txBody>
      </p:sp>
      <p:sp>
        <p:nvSpPr>
          <p:cNvPr id="3" name="AutoShape 3"/>
          <p:cNvSpPr/>
          <p:nvPr/>
        </p:nvSpPr>
        <p:spPr>
          <a:xfrm>
            <a:off x="1028700" y="3131639"/>
            <a:ext cx="13035930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1028700" y="6293939"/>
            <a:ext cx="13035930" cy="0"/>
          </a:xfrm>
          <a:prstGeom prst="line">
            <a:avLst/>
          </a:prstGeom>
          <a:ln w="38100" cap="flat">
            <a:solidFill>
              <a:srgbClr val="EE2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1028700" y="3522164"/>
            <a:ext cx="14135100" cy="485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— Centurion Lounge T1 Delhi signage or branding visible in at least one frame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4417514"/>
            <a:ext cx="11222980" cy="485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— Tag @AmericanExpressIndia in caption and/or Stories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5312864"/>
            <a:ext cx="9639300" cy="485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— Use #CenturionLounge and #AmexIndia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6572099"/>
            <a:ext cx="13035930" cy="485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EE2F3F"/>
                </a:solidFill>
                <a:latin typeface="Lato"/>
                <a:ea typeface="Lato"/>
                <a:cs typeface="Lato"/>
                <a:sym typeface="Lato"/>
              </a:rPr>
              <a:t>—</a:t>
            </a: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Mentioning competitor cards, lounges, or access eligibility or fees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7353149"/>
            <a:ext cx="15049500" cy="485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EE2F3F"/>
                </a:solidFill>
                <a:latin typeface="Lato"/>
                <a:ea typeface="Lato"/>
                <a:cs typeface="Lato"/>
                <a:sym typeface="Lato"/>
              </a:rPr>
              <a:t>—</a:t>
            </a: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Any claims about exclusivity or membership criteria not pre-approved by AMEX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714500"/>
            <a:ext cx="18288000" cy="13716000"/>
          </a:xfrm>
          <a:custGeom>
            <a:avLst/>
            <a:gdLst/>
            <a:ahLst/>
            <a:cxnLst/>
            <a:rect l="l" t="t" r="r" b="b"/>
            <a:pathLst>
              <a:path w="18288000" h="13716000">
                <a:moveTo>
                  <a:pt x="0" y="0"/>
                </a:moveTo>
                <a:lnTo>
                  <a:pt x="18288000" y="0"/>
                </a:lnTo>
                <a:lnTo>
                  <a:pt x="18288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7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501606" y="4164013"/>
            <a:ext cx="3852193" cy="8636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FFFFFF"/>
                </a:solidFill>
                <a:latin typeface="Bricolage Grotesque Bold"/>
                <a:ea typeface="Bricolage Grotesque Bold"/>
                <a:cs typeface="Bricolage Grotesque Bold"/>
                <a:sym typeface="Bricolage Grotesque Bold"/>
              </a:rPr>
              <a:t>OBJECTIVE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071589" y="4960937"/>
            <a:ext cx="12144821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Showcases Centurion Lounge as a premium, luxury and inspiration space 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which Integrates naturally within travel journeys.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510514"/>
            <a:ext cx="18288000" cy="13308027"/>
          </a:xfrm>
          <a:custGeom>
            <a:avLst/>
            <a:gdLst/>
            <a:ahLst/>
            <a:cxnLst/>
            <a:rect l="l" t="t" r="r" b="b"/>
            <a:pathLst>
              <a:path w="18288000" h="13308027">
                <a:moveTo>
                  <a:pt x="0" y="0"/>
                </a:moveTo>
                <a:lnTo>
                  <a:pt x="18288000" y="0"/>
                </a:lnTo>
                <a:lnTo>
                  <a:pt x="18288000" y="13308028"/>
                </a:lnTo>
                <a:lnTo>
                  <a:pt x="0" y="133080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8999"/>
            </a:blip>
            <a:stretch>
              <a:fillRect t="-1532" b="-153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172200" y="3461449"/>
            <a:ext cx="5047580" cy="8098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Core Narrative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72000" y="4438724"/>
            <a:ext cx="8820150" cy="4859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Same Airport. Completely Different Experience.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57800" y="5219700"/>
            <a:ext cx="6293458" cy="6746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Chaos → Calm</a:t>
            </a:r>
          </a:p>
          <a:p>
            <a:pPr marL="0" lvl="0" indent="0" algn="ctr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Waiting → Productive / Relaxed</a:t>
            </a:r>
          </a:p>
          <a:p>
            <a:pPr marL="0" lvl="0" indent="0" algn="ctr">
              <a:lnSpc>
                <a:spcPts val="4200"/>
              </a:lnSpc>
              <a:spcBef>
                <a:spcPct val="0"/>
              </a:spcBef>
            </a:pPr>
            <a:r>
              <a:rPr lang="en-US" sz="3000" b="1" u="none" strike="noStrike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Travel → Elevated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22610" y="3433709"/>
            <a:ext cx="4879109" cy="3419581"/>
            <a:chOff x="0" y="0"/>
            <a:chExt cx="1285033" cy="9006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285033" cy="900630"/>
            </a:xfrm>
            <a:custGeom>
              <a:avLst/>
              <a:gdLst/>
              <a:ahLst/>
              <a:cxnLst/>
              <a:rect l="l" t="t" r="r" b="b"/>
              <a:pathLst>
                <a:path w="1285033" h="900630">
                  <a:moveTo>
                    <a:pt x="0" y="0"/>
                  </a:moveTo>
                  <a:lnTo>
                    <a:pt x="1285033" y="0"/>
                  </a:lnTo>
                  <a:lnTo>
                    <a:pt x="1285033" y="900630"/>
                  </a:lnTo>
                  <a:lnTo>
                    <a:pt x="0" y="900630"/>
                  </a:ln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1285033" cy="948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704446" y="3433709"/>
            <a:ext cx="4879109" cy="3419581"/>
            <a:chOff x="0" y="0"/>
            <a:chExt cx="1285033" cy="9006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85033" cy="900630"/>
            </a:xfrm>
            <a:custGeom>
              <a:avLst/>
              <a:gdLst/>
              <a:ahLst/>
              <a:cxnLst/>
              <a:rect l="l" t="t" r="r" b="b"/>
              <a:pathLst>
                <a:path w="1285033" h="900630">
                  <a:moveTo>
                    <a:pt x="0" y="0"/>
                  </a:moveTo>
                  <a:lnTo>
                    <a:pt x="1285033" y="0"/>
                  </a:lnTo>
                  <a:lnTo>
                    <a:pt x="1285033" y="900630"/>
                  </a:lnTo>
                  <a:lnTo>
                    <a:pt x="0" y="900630"/>
                  </a:ln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285033" cy="948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486281" y="3433709"/>
            <a:ext cx="4879109" cy="3419581"/>
            <a:chOff x="0" y="0"/>
            <a:chExt cx="1285033" cy="90063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85033" cy="900630"/>
            </a:xfrm>
            <a:custGeom>
              <a:avLst/>
              <a:gdLst/>
              <a:ahLst/>
              <a:cxnLst/>
              <a:rect l="l" t="t" r="r" b="b"/>
              <a:pathLst>
                <a:path w="1285033" h="900630">
                  <a:moveTo>
                    <a:pt x="0" y="0"/>
                  </a:moveTo>
                  <a:lnTo>
                    <a:pt x="1285033" y="0"/>
                  </a:lnTo>
                  <a:lnTo>
                    <a:pt x="1285033" y="900630"/>
                  </a:lnTo>
                  <a:lnTo>
                    <a:pt x="0" y="900630"/>
                  </a:lnTo>
                  <a:close/>
                </a:path>
              </a:pathLst>
            </a:custGeom>
            <a:solidFill>
              <a:srgbClr val="D9D9D9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285033" cy="9482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605634" y="3771621"/>
            <a:ext cx="1513061" cy="381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HERO REEL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718636" y="3771621"/>
            <a:ext cx="2850728" cy="381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INSTAGRAM STORIES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191890" y="3869253"/>
            <a:ext cx="1467892" cy="381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000000"/>
                </a:solidFill>
                <a:latin typeface="Lato Bold"/>
                <a:ea typeface="Lato Bold"/>
                <a:cs typeface="Lato Bold"/>
                <a:sym typeface="Lato Bold"/>
              </a:rPr>
              <a:t>CAROUSEL</a:t>
            </a:r>
          </a:p>
        </p:txBody>
      </p:sp>
      <p:sp>
        <p:nvSpPr>
          <p:cNvPr id="14" name="AutoShape 14"/>
          <p:cNvSpPr/>
          <p:nvPr/>
        </p:nvSpPr>
        <p:spPr>
          <a:xfrm>
            <a:off x="1348470" y="4557712"/>
            <a:ext cx="402739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7130305" y="4557712"/>
            <a:ext cx="402739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12912141" y="4752975"/>
            <a:ext cx="4027390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922610" y="4914675"/>
            <a:ext cx="4879109" cy="1553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1 per creator · 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Maximum reach &amp; discoverability · Primary deliverable for all 5 creators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endParaRPr lang="en-US" sz="2230" b="1">
              <a:solidFill>
                <a:srgbClr val="1800AD"/>
              </a:solidFill>
              <a:latin typeface="Lato Bold"/>
              <a:ea typeface="Lato Bold"/>
              <a:cs typeface="Lato Bold"/>
              <a:sym typeface="Lato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704446" y="4914675"/>
            <a:ext cx="4879109" cy="1553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3–5 per creator · 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Real-time, 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in-the-moment narrative · 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Authentic, Unpolished feel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486281" y="5207568"/>
            <a:ext cx="4879109" cy="1162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Shivesh only · 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Insight-led and food formats · </a:t>
            </a:r>
          </a:p>
          <a:p>
            <a:pPr algn="ctr">
              <a:lnSpc>
                <a:spcPts val="3122"/>
              </a:lnSpc>
              <a:spcBef>
                <a:spcPct val="0"/>
              </a:spcBef>
            </a:pPr>
            <a:r>
              <a:rPr lang="en-US" sz="2230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Multi-frame storytelling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785097" y="1990855"/>
            <a:ext cx="7127043" cy="7288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CONTENT STRUCTURE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hlinkClick r:id="rId2" tooltip="https://www.instagram.com/reel/DLr4i1mMmpY/?utm_source=ig_web_copy_link&amp;igsh=NTc4MTIwNjQ2YQ=="/>
          </p:cNvPr>
          <p:cNvSpPr/>
          <p:nvPr/>
        </p:nvSpPr>
        <p:spPr>
          <a:xfrm>
            <a:off x="9890573" y="1526566"/>
            <a:ext cx="3501356" cy="5255318"/>
          </a:xfrm>
          <a:custGeom>
            <a:avLst/>
            <a:gdLst/>
            <a:ahLst/>
            <a:cxnLst/>
            <a:rect l="l" t="t" r="r" b="b"/>
            <a:pathLst>
              <a:path w="3501356" h="5255318">
                <a:moveTo>
                  <a:pt x="0" y="0"/>
                </a:moveTo>
                <a:lnTo>
                  <a:pt x="3501356" y="0"/>
                </a:lnTo>
                <a:lnTo>
                  <a:pt x="3501356" y="5255318"/>
                </a:lnTo>
                <a:lnTo>
                  <a:pt x="0" y="52553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433507" y="1028700"/>
            <a:ext cx="4490993" cy="4709235"/>
            <a:chOff x="0" y="0"/>
            <a:chExt cx="436386" cy="45759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36386" cy="457592"/>
            </a:xfrm>
            <a:custGeom>
              <a:avLst/>
              <a:gdLst/>
              <a:ahLst/>
              <a:cxnLst/>
              <a:rect l="l" t="t" r="r" b="b"/>
              <a:pathLst>
                <a:path w="436386" h="457592">
                  <a:moveTo>
                    <a:pt x="0" y="0"/>
                  </a:moveTo>
                  <a:lnTo>
                    <a:pt x="436386" y="0"/>
                  </a:lnTo>
                  <a:lnTo>
                    <a:pt x="436386" y="457592"/>
                  </a:lnTo>
                  <a:lnTo>
                    <a:pt x="0" y="457592"/>
                  </a:lnTo>
                  <a:close/>
                </a:path>
              </a:pathLst>
            </a:custGeom>
            <a:gradFill rotWithShape="1">
              <a:gsLst>
                <a:gs pos="0">
                  <a:srgbClr val="8B806F">
                    <a:alpha val="100000"/>
                  </a:srgbClr>
                </a:gs>
                <a:gs pos="25000">
                  <a:srgbClr val="E8DECC">
                    <a:alpha val="100000"/>
                  </a:srgbClr>
                </a:gs>
                <a:gs pos="50000">
                  <a:srgbClr val="8B806F">
                    <a:alpha val="100000"/>
                  </a:srgbClr>
                </a:gs>
                <a:gs pos="75000">
                  <a:srgbClr val="B3AE9A">
                    <a:alpha val="100000"/>
                  </a:srgbClr>
                </a:gs>
                <a:gs pos="100000">
                  <a:srgbClr val="8D8C88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36386" cy="505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009056" y="2092341"/>
            <a:ext cx="4490993" cy="7291189"/>
          </a:xfrm>
          <a:custGeom>
            <a:avLst/>
            <a:gdLst/>
            <a:ahLst/>
            <a:cxnLst/>
            <a:rect l="l" t="t" r="r" b="b"/>
            <a:pathLst>
              <a:path w="4490993" h="7291189">
                <a:moveTo>
                  <a:pt x="0" y="0"/>
                </a:moveTo>
                <a:lnTo>
                  <a:pt x="4490992" y="0"/>
                </a:lnTo>
                <a:lnTo>
                  <a:pt x="4490992" y="7291188"/>
                </a:lnTo>
                <a:lnTo>
                  <a:pt x="0" y="729118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034" t="-13957" r="-2034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59032" y="4878628"/>
            <a:ext cx="8265319" cy="3758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42"/>
              </a:lnSpc>
              <a:spcBef>
                <a:spcPct val="0"/>
              </a:spcBef>
            </a:pPr>
            <a:endParaRPr/>
          </a:p>
          <a:p>
            <a:pPr algn="ctr">
              <a:lnSpc>
                <a:spcPts val="3342"/>
              </a:lnSpc>
              <a:spcBef>
                <a:spcPct val="0"/>
              </a:spcBef>
            </a:pPr>
            <a:endParaRPr/>
          </a:p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 Luxury &amp; Fashion Lens</a:t>
            </a:r>
          </a:p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Content:</a:t>
            </a:r>
          </a:p>
          <a:p>
            <a:pPr marL="515422" lvl="1" indent="-257711" algn="l">
              <a:lnSpc>
                <a:spcPts val="3342"/>
              </a:lnSpc>
              <a:buFont typeface="Arial"/>
              <a:buChar char="•"/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Chaos to Calm entry reel </a:t>
            </a:r>
          </a:p>
          <a:p>
            <a:pPr marL="515422" lvl="1" indent="-257711" algn="l">
              <a:lnSpc>
                <a:spcPts val="3342"/>
              </a:lnSpc>
              <a:buFont typeface="Arial"/>
              <a:buChar char="•"/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Pre-flight reset (freshen up + coffee)</a:t>
            </a:r>
          </a:p>
          <a:p>
            <a:pPr marL="515422" lvl="1" indent="-257711" algn="l">
              <a:lnSpc>
                <a:spcPts val="3342"/>
              </a:lnSpc>
              <a:buFont typeface="Arial"/>
              <a:buChar char="•"/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Founder on the move (subtle personal routine integration)</a:t>
            </a:r>
          </a:p>
          <a:p>
            <a:pPr marL="515422" lvl="1" indent="-257711" algn="l">
              <a:lnSpc>
                <a:spcPts val="3342"/>
              </a:lnSpc>
              <a:buFont typeface="Arial"/>
              <a:buChar char="•"/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Getting ready before boarding</a:t>
            </a:r>
          </a:p>
          <a:p>
            <a:pPr marL="515422" lvl="1" indent="-257711" algn="l">
              <a:lnSpc>
                <a:spcPts val="3342"/>
              </a:lnSpc>
              <a:buFont typeface="Arial"/>
              <a:buChar char="•"/>
            </a:pPr>
            <a:r>
              <a:rPr lang="en-US" sz="2387" b="1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Airport time redefined (calm, composed)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1443" y="1148741"/>
            <a:ext cx="4357613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Diipa Buller-Khosla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53823" y="1890391"/>
            <a:ext cx="6790481" cy="6104401"/>
            <a:chOff x="0" y="0"/>
            <a:chExt cx="9053975" cy="813920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34199" r="34199"/>
            <a:stretch>
              <a:fillRect/>
            </a:stretch>
          </p:blipFill>
          <p:spPr>
            <a:xfrm>
              <a:off x="0" y="0"/>
              <a:ext cx="4463487" cy="8139201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34576" r="34576"/>
            <a:stretch>
              <a:fillRect/>
            </a:stretch>
          </p:blipFill>
          <p:spPr>
            <a:xfrm>
              <a:off x="4590487" y="0"/>
              <a:ext cx="4463487" cy="8139201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289367" y="560209"/>
            <a:ext cx="10918785" cy="8130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7"/>
              </a:lnSpc>
              <a:spcBef>
                <a:spcPct val="0"/>
              </a:spcBef>
            </a:pPr>
            <a:r>
              <a:rPr lang="en-US" sz="3305" b="1">
                <a:solidFill>
                  <a:srgbClr val="D9D9D9"/>
                </a:solidFill>
                <a:latin typeface="Lato Bold"/>
                <a:ea typeface="Lato Bold"/>
                <a:cs typeface="Lato Bold"/>
                <a:sym typeface="Lato Bold"/>
              </a:rPr>
              <a:t>Founder on the Move</a:t>
            </a:r>
          </a:p>
          <a:p>
            <a:pPr algn="ctr">
              <a:lnSpc>
                <a:spcPts val="4627"/>
              </a:lnSpc>
              <a:spcBef>
                <a:spcPct val="0"/>
              </a:spcBef>
            </a:pPr>
            <a:endParaRPr lang="en-US" sz="3305" b="1">
              <a:solidFill>
                <a:srgbClr val="D9D9D9"/>
              </a:solidFill>
              <a:latin typeface="Lato Bold"/>
              <a:ea typeface="Lato Bold"/>
              <a:cs typeface="Lato Bold"/>
              <a:sym typeface="Lato Bold"/>
            </a:endParaRPr>
          </a:p>
          <a:p>
            <a:pPr algn="l">
              <a:lnSpc>
                <a:spcPts val="4627"/>
              </a:lnSpc>
              <a:spcBef>
                <a:spcPct val="0"/>
              </a:spcBef>
            </a:pPr>
            <a:r>
              <a:rPr lang="en-US" sz="3305">
                <a:solidFill>
                  <a:srgbClr val="D9D9D9"/>
                </a:solidFill>
                <a:latin typeface="Lato"/>
                <a:ea typeface="Lato"/>
                <a:cs typeface="Lato"/>
                <a:sym typeface="Lato"/>
              </a:rPr>
              <a:t>Suggestive Video Flow -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Diipa walks through Terminal 1 departures, transitioning from chaos to calm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Enters the American Express Centurion Lounge T1 Delhi reception -- warm lighting, premium welcome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Moves into the main lounge seating zone —- marble tables, soft beige interiors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Settles into a private seating pod / lounge chair 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Takes out Indē Wild skincare, applies subtly using compact mirror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Cut to coffee moment at the lounge café counter</a:t>
            </a:r>
          </a:p>
          <a:p>
            <a:pPr marL="647700" lvl="1" indent="-323850" algn="l">
              <a:lnSpc>
                <a:spcPts val="4200"/>
              </a:lnSpc>
              <a:spcBef>
                <a:spcPct val="0"/>
              </a:spcBef>
              <a:buFont typeface="Arial"/>
              <a:buChar char="•"/>
            </a:pPr>
            <a:r>
              <a:rPr lang="en-US" sz="3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Ends in a composed, effortless pre-boarding pause</a:t>
            </a:r>
          </a:p>
          <a:p>
            <a:pPr algn="l">
              <a:lnSpc>
                <a:spcPts val="4200"/>
              </a:lnSpc>
            </a:pPr>
            <a:endParaRPr lang="en-US" sz="30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hlinkClick r:id="rId2" tooltip="https://www.instagram.com/reel/DVDTV5pjDJR/?utm_source=ig_web_copy_link&amp;igsh=NTc4MTIwNjQ2YQ=="/>
          </p:cNvPr>
          <p:cNvSpPr/>
          <p:nvPr/>
        </p:nvSpPr>
        <p:spPr>
          <a:xfrm>
            <a:off x="10175024" y="799883"/>
            <a:ext cx="4026203" cy="5680584"/>
          </a:xfrm>
          <a:custGeom>
            <a:avLst/>
            <a:gdLst/>
            <a:ahLst/>
            <a:cxnLst/>
            <a:rect l="l" t="t" r="r" b="b"/>
            <a:pathLst>
              <a:path w="4026203" h="5680584">
                <a:moveTo>
                  <a:pt x="0" y="0"/>
                </a:moveTo>
                <a:lnTo>
                  <a:pt x="4026203" y="0"/>
                </a:lnTo>
                <a:lnTo>
                  <a:pt x="4026203" y="5680584"/>
                </a:lnTo>
                <a:lnTo>
                  <a:pt x="0" y="56805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549" r="-737" b="-354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472089" y="1285558"/>
            <a:ext cx="4490993" cy="4709235"/>
            <a:chOff x="0" y="0"/>
            <a:chExt cx="436386" cy="45759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36386" cy="457592"/>
            </a:xfrm>
            <a:custGeom>
              <a:avLst/>
              <a:gdLst/>
              <a:ahLst/>
              <a:cxnLst/>
              <a:rect l="l" t="t" r="r" b="b"/>
              <a:pathLst>
                <a:path w="436386" h="457592">
                  <a:moveTo>
                    <a:pt x="0" y="0"/>
                  </a:moveTo>
                  <a:lnTo>
                    <a:pt x="436386" y="0"/>
                  </a:lnTo>
                  <a:lnTo>
                    <a:pt x="436386" y="457592"/>
                  </a:lnTo>
                  <a:lnTo>
                    <a:pt x="0" y="457592"/>
                  </a:lnTo>
                  <a:close/>
                </a:path>
              </a:pathLst>
            </a:custGeom>
            <a:gradFill rotWithShape="1">
              <a:gsLst>
                <a:gs pos="0">
                  <a:srgbClr val="8B806F">
                    <a:alpha val="100000"/>
                  </a:srgbClr>
                </a:gs>
                <a:gs pos="25000">
                  <a:srgbClr val="E8DECC">
                    <a:alpha val="100000"/>
                  </a:srgbClr>
                </a:gs>
                <a:gs pos="50000">
                  <a:srgbClr val="8B806F">
                    <a:alpha val="100000"/>
                  </a:srgbClr>
                </a:gs>
                <a:gs pos="75000">
                  <a:srgbClr val="B3AE9A">
                    <a:alpha val="100000"/>
                  </a:srgbClr>
                </a:gs>
                <a:gs pos="100000">
                  <a:srgbClr val="8D8C88">
                    <a:alpha val="100000"/>
                  </a:srgbClr>
                </a:gs>
              </a:gsLst>
              <a:lin ang="5400000"/>
            </a:gradFill>
            <a:ln cap="sq">
              <a:noFill/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36386" cy="505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5245936" y="2602186"/>
            <a:ext cx="5546404" cy="5546404"/>
          </a:xfrm>
          <a:custGeom>
            <a:avLst/>
            <a:gdLst/>
            <a:ahLst/>
            <a:cxnLst/>
            <a:rect l="l" t="t" r="r" b="b"/>
            <a:pathLst>
              <a:path w="5546404" h="5546404">
                <a:moveTo>
                  <a:pt x="0" y="0"/>
                </a:moveTo>
                <a:lnTo>
                  <a:pt x="5546404" y="0"/>
                </a:lnTo>
                <a:lnTo>
                  <a:pt x="5546404" y="5546404"/>
                </a:lnTo>
                <a:lnTo>
                  <a:pt x="0" y="55464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71961" y="5947168"/>
            <a:ext cx="6807175" cy="2920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Thoughtful &amp;Insight-led Lens</a:t>
            </a:r>
          </a:p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Content: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Airports are typically chaotic and unproductive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A better way to spend waiting time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Working / thinking before a flight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The psychology of travel pauses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Redefining waiting as intentional time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8835" y="1441095"/>
            <a:ext cx="4961037" cy="705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 b="1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VARUN DUGGIRALA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82660" y="-22191"/>
            <a:ext cx="7938847" cy="10585129"/>
          </a:xfrm>
          <a:custGeom>
            <a:avLst/>
            <a:gdLst/>
            <a:ahLst/>
            <a:cxnLst/>
            <a:rect l="l" t="t" r="r" b="b"/>
            <a:pathLst>
              <a:path w="7938847" h="10585129">
                <a:moveTo>
                  <a:pt x="0" y="0"/>
                </a:moveTo>
                <a:lnTo>
                  <a:pt x="7938847" y="0"/>
                </a:lnTo>
                <a:lnTo>
                  <a:pt x="7938847" y="10585130"/>
                </a:lnTo>
                <a:lnTo>
                  <a:pt x="0" y="1058513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9000"/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5577" y="2280958"/>
            <a:ext cx="11928423" cy="5902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16"/>
              </a:lnSpc>
              <a:spcBef>
                <a:spcPct val="0"/>
              </a:spcBef>
            </a:pPr>
            <a:r>
              <a:rPr lang="en-US" sz="3225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Suggestive Video Flow -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Varun walks through Terminal 1 departures, capturing a purposeful, reflective pace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Enters the American Express Centurion Lounge T1 Delhi reception — understated, composed arrival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Moves into the workspace / quiet seating zone (desk-style seating, soft lighting)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Opens laptop / notebook at a marble work table</a:t>
            </a:r>
          </a:p>
          <a:p>
            <a:pPr algn="l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Coffee placed beside — minimal, focused aesthetic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Pauses, looks around — subtle appreciation of calm, premium space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 dirty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Ends with a composed pre-boarding moment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5576" y="608712"/>
            <a:ext cx="16271823" cy="7288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  <a:spcBef>
                <a:spcPct val="0"/>
              </a:spcBef>
            </a:pPr>
            <a:r>
              <a:rPr lang="en-US" sz="4500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The lounge gave me 90 minutes. I took 9 ideas off the ground.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36244" y="1028700"/>
            <a:ext cx="4934689" cy="4921438"/>
            <a:chOff x="0" y="0"/>
            <a:chExt cx="479499" cy="4782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9500" cy="478212"/>
            </a:xfrm>
            <a:custGeom>
              <a:avLst/>
              <a:gdLst/>
              <a:ahLst/>
              <a:cxnLst/>
              <a:rect l="l" t="t" r="r" b="b"/>
              <a:pathLst>
                <a:path w="479500" h="478212">
                  <a:moveTo>
                    <a:pt x="0" y="0"/>
                  </a:moveTo>
                  <a:lnTo>
                    <a:pt x="479500" y="0"/>
                  </a:lnTo>
                  <a:lnTo>
                    <a:pt x="479500" y="478212"/>
                  </a:lnTo>
                  <a:lnTo>
                    <a:pt x="0" y="478212"/>
                  </a:lnTo>
                  <a:close/>
                </a:path>
              </a:pathLst>
            </a:custGeom>
            <a:gradFill rotWithShape="1">
              <a:gsLst>
                <a:gs pos="0">
                  <a:srgbClr val="8B806F">
                    <a:alpha val="100000"/>
                  </a:srgbClr>
                </a:gs>
                <a:gs pos="25000">
                  <a:srgbClr val="E8DECC">
                    <a:alpha val="100000"/>
                  </a:srgbClr>
                </a:gs>
                <a:gs pos="50000">
                  <a:srgbClr val="8B806F">
                    <a:alpha val="100000"/>
                  </a:srgbClr>
                </a:gs>
                <a:gs pos="75000">
                  <a:srgbClr val="B3AE9A">
                    <a:alpha val="100000"/>
                  </a:srgbClr>
                </a:gs>
                <a:gs pos="100000">
                  <a:srgbClr val="8D8C88">
                    <a:alpha val="100000"/>
                  </a:srgbClr>
                </a:gs>
              </a:gsLst>
              <a:lin ang="540000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79499" cy="52583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2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580111" y="2347030"/>
            <a:ext cx="4460913" cy="6377595"/>
          </a:xfrm>
          <a:custGeom>
            <a:avLst/>
            <a:gdLst/>
            <a:ahLst/>
            <a:cxnLst/>
            <a:rect l="l" t="t" r="r" b="b"/>
            <a:pathLst>
              <a:path w="4460913" h="6377595">
                <a:moveTo>
                  <a:pt x="0" y="0"/>
                </a:moveTo>
                <a:lnTo>
                  <a:pt x="4460914" y="0"/>
                </a:lnTo>
                <a:lnTo>
                  <a:pt x="4460914" y="6377594"/>
                </a:lnTo>
                <a:lnTo>
                  <a:pt x="0" y="63775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811" b="-9537"/>
            </a:stretch>
          </a:blipFill>
        </p:spPr>
      </p:sp>
      <p:sp>
        <p:nvSpPr>
          <p:cNvPr id="6" name="Freeform 6">
            <a:hlinkClick r:id="rId3" tooltip="https://www.instagram.com/reel/DBYEUVOvW5L/?utm_source=ig_web_copy_link&amp;igsh=MzRlODBiNWFlZA=="/>
          </p:cNvPr>
          <p:cNvSpPr/>
          <p:nvPr/>
        </p:nvSpPr>
        <p:spPr>
          <a:xfrm>
            <a:off x="9041025" y="1481101"/>
            <a:ext cx="4687964" cy="5857866"/>
          </a:xfrm>
          <a:custGeom>
            <a:avLst/>
            <a:gdLst/>
            <a:ahLst/>
            <a:cxnLst/>
            <a:rect l="l" t="t" r="r" b="b"/>
            <a:pathLst>
              <a:path w="4687964" h="5857866">
                <a:moveTo>
                  <a:pt x="0" y="0"/>
                </a:moveTo>
                <a:lnTo>
                  <a:pt x="4687964" y="0"/>
                </a:lnTo>
                <a:lnTo>
                  <a:pt x="4687964" y="5857866"/>
                </a:lnTo>
                <a:lnTo>
                  <a:pt x="0" y="58578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96640" y="5803937"/>
            <a:ext cx="5558358" cy="29206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Food-first Experience Lens</a:t>
            </a:r>
          </a:p>
          <a:p>
            <a:pPr algn="l">
              <a:lnSpc>
                <a:spcPts val="3342"/>
              </a:lnSpc>
              <a:spcBef>
                <a:spcPct val="0"/>
              </a:spcBef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Content: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Elevated airport dining experience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“This is airport food?” moment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Dessert / coffee before takeoff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Trying multiple dishes</a:t>
            </a:r>
          </a:p>
          <a:p>
            <a:pPr marL="515422" lvl="1" indent="-257711" algn="l">
              <a:lnSpc>
                <a:spcPts val="3342"/>
              </a:lnSpc>
              <a:spcBef>
                <a:spcPct val="0"/>
              </a:spcBef>
              <a:buFont typeface="Arial"/>
              <a:buChar char="•"/>
            </a:pPr>
            <a:r>
              <a:rPr lang="en-US" sz="2387" b="1" u="none" strike="noStrike">
                <a:solidFill>
                  <a:srgbClr val="1800AD"/>
                </a:solidFill>
                <a:latin typeface="Lato Bold"/>
                <a:ea typeface="Lato Bold"/>
                <a:cs typeface="Lato Bold"/>
                <a:sym typeface="Lato Bold"/>
              </a:rPr>
              <a:t>Arriving early for the food experience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6640" y="1395376"/>
            <a:ext cx="5113560" cy="694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19"/>
              </a:lnSpc>
              <a:spcBef>
                <a:spcPct val="0"/>
              </a:spcBef>
            </a:pPr>
            <a:r>
              <a:rPr lang="en-US" sz="4299" b="1" dirty="0">
                <a:solidFill>
                  <a:srgbClr val="FFFFFF"/>
                </a:solidFill>
                <a:latin typeface="Lato Bold"/>
                <a:ea typeface="Lato Bold"/>
                <a:cs typeface="Lato Bold"/>
                <a:sym typeface="Lato Bold"/>
              </a:rPr>
              <a:t>SHIVESH BHATIA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914</Words>
  <Application>Microsoft Office PowerPoint</Application>
  <PresentationFormat>Custom</PresentationFormat>
  <Paragraphs>137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Calibri</vt:lpstr>
      <vt:lpstr>Bricolage Grotesque Bold</vt:lpstr>
      <vt:lpstr>Arial</vt:lpstr>
      <vt:lpstr>Lato Bold</vt:lpstr>
      <vt:lpstr>Bricolage Grotesque</vt:lpstr>
      <vt:lpstr>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American Express Centurion Lounge – T1 Delhi Influencer Content Approach</dc:title>
  <cp:lastModifiedBy>RAN</cp:lastModifiedBy>
  <cp:revision>2</cp:revision>
  <dcterms:created xsi:type="dcterms:W3CDTF">2006-08-16T00:00:00Z</dcterms:created>
  <dcterms:modified xsi:type="dcterms:W3CDTF">2026-04-23T07:44:47Z</dcterms:modified>
  <dc:identifier>DAHHZI2TUFk</dc:identifier>
</cp:coreProperties>
</file>